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MY" sz="4000" b="1" dirty="0">
                <a:solidFill>
                  <a:srgbClr val="FF0000"/>
                </a:solidFill>
              </a:rPr>
              <a:t>Information Retrieval</a:t>
            </a:r>
            <a:r>
              <a:rPr lang="en-US" sz="4000" dirty="0"/>
              <a:t/>
            </a:r>
            <a:br>
              <a:rPr lang="en-US" sz="4000" dirty="0"/>
            </a:br>
            <a:r>
              <a:rPr lang="en-US" b="1" dirty="0"/>
              <a:t/>
            </a:r>
            <a:br>
              <a:rPr lang="en-US" b="1" dirty="0"/>
            </a:br>
            <a:endParaRPr lang="ar-IQ" dirty="0"/>
          </a:p>
        </p:txBody>
      </p:sp>
      <p:sp>
        <p:nvSpPr>
          <p:cNvPr id="5" name="عنصر نائب للمحتوى 2"/>
          <p:cNvSpPr txBox="1">
            <a:spLocks/>
          </p:cNvSpPr>
          <p:nvPr/>
        </p:nvSpPr>
        <p:spPr>
          <a:xfrm>
            <a:off x="457200" y="1772816"/>
            <a:ext cx="8229600" cy="3024336"/>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MY" dirty="0"/>
              <a:t>Information Retrieval (IR) is finding material (usually documents) of an unstructured nature (usually text) that satisfies an information need from within large collections (usually stored on computers).</a:t>
            </a: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1250308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Example </a:t>
            </a:r>
            <a:r>
              <a:rPr lang="en-MY" b="1" dirty="0" smtClean="0">
                <a:solidFill>
                  <a:srgbClr val="FF0000"/>
                </a:solidFill>
              </a:rPr>
              <a:t>3: Boolean model</a:t>
            </a:r>
            <a:endParaRPr lang="en-US" sz="4000" dirty="0">
              <a:solidFill>
                <a:srgbClr val="FF0000"/>
              </a:solidFill>
            </a:endParaRPr>
          </a:p>
        </p:txBody>
      </p:sp>
      <p:sp>
        <p:nvSpPr>
          <p:cNvPr id="5" name="عنصر نائب للمحتوى 2"/>
          <p:cNvSpPr txBox="1">
            <a:spLocks/>
          </p:cNvSpPr>
          <p:nvPr/>
        </p:nvSpPr>
        <p:spPr>
          <a:xfrm>
            <a:off x="611560" y="1628800"/>
            <a:ext cx="8229600" cy="3024336"/>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US" dirty="0"/>
              <a:t>Query: (principles OR knowledge) AND (science OR NOT engineering)</a:t>
            </a:r>
          </a:p>
          <a:p>
            <a:pPr marL="0" indent="0" algn="l" rtl="0">
              <a:buNone/>
            </a:pPr>
            <a:endParaRPr lang="en-US" dirty="0"/>
          </a:p>
          <a:p>
            <a:pPr algn="l" rtl="0"/>
            <a:r>
              <a:rPr lang="en-US" dirty="0">
                <a:solidFill>
                  <a:srgbClr val="FF0000"/>
                </a:solidFill>
              </a:rPr>
              <a:t>Doc </a:t>
            </a:r>
            <a:r>
              <a:rPr lang="en-US" dirty="0" smtClean="0">
                <a:solidFill>
                  <a:srgbClr val="FF0000"/>
                </a:solidFill>
              </a:rPr>
              <a:t>1  : </a:t>
            </a:r>
            <a:r>
              <a:rPr lang="en-US" dirty="0"/>
              <a:t>	0 	</a:t>
            </a:r>
            <a:r>
              <a:rPr lang="en-US" dirty="0" smtClean="0"/>
              <a:t>1</a:t>
            </a:r>
            <a:r>
              <a:rPr lang="en-US" dirty="0"/>
              <a:t>	</a:t>
            </a:r>
            <a:r>
              <a:rPr lang="en-US" dirty="0" smtClean="0"/>
              <a:t>1</a:t>
            </a:r>
            <a:r>
              <a:rPr lang="en-US" dirty="0"/>
              <a:t>	</a:t>
            </a:r>
            <a:r>
              <a:rPr lang="en-US" dirty="0" smtClean="0"/>
              <a:t>0</a:t>
            </a:r>
            <a:r>
              <a:rPr lang="en-US" dirty="0"/>
              <a:t>	TRUE</a:t>
            </a:r>
          </a:p>
          <a:p>
            <a:pPr marL="0" indent="0" algn="just" rtl="0">
              <a:buNone/>
            </a:pPr>
            <a:endParaRPr lang="en-US" dirty="0"/>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3616751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Example </a:t>
            </a:r>
            <a:r>
              <a:rPr lang="en-MY" b="1" dirty="0" smtClean="0">
                <a:solidFill>
                  <a:srgbClr val="FF0000"/>
                </a:solidFill>
              </a:rPr>
              <a:t>4: </a:t>
            </a:r>
            <a:r>
              <a:rPr lang="en-US" b="1" dirty="0">
                <a:solidFill>
                  <a:srgbClr val="FF0000"/>
                </a:solidFill>
              </a:rPr>
              <a:t>INDEX</a:t>
            </a:r>
            <a:endParaRPr lang="en-US" sz="4000" dirty="0">
              <a:solidFill>
                <a:srgbClr val="FF0000"/>
              </a:solidFill>
            </a:endParaRPr>
          </a:p>
        </p:txBody>
      </p:sp>
      <p:sp>
        <p:nvSpPr>
          <p:cNvPr id="5" name="عنصر نائب للمحتوى 2"/>
          <p:cNvSpPr txBox="1">
            <a:spLocks/>
          </p:cNvSpPr>
          <p:nvPr/>
        </p:nvSpPr>
        <p:spPr>
          <a:xfrm>
            <a:off x="611560" y="1628800"/>
            <a:ext cx="8229600" cy="1512168"/>
          </a:xfrm>
          <a:prstGeom prst="rect">
            <a:avLst/>
          </a:prstGeom>
        </p:spPr>
        <p:txBody>
          <a:bodyPr>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MY" dirty="0"/>
              <a:t>The matrix below represent whether a certain word occurs (1) or does not occur (0) in </a:t>
            </a:r>
            <a:r>
              <a:rPr lang="en-MY" dirty="0" err="1"/>
              <a:t>agiven</a:t>
            </a:r>
            <a:r>
              <a:rPr lang="en-MY" dirty="0"/>
              <a:t> document.</a:t>
            </a:r>
            <a:endParaRPr lang="en-US" dirty="0"/>
          </a:p>
          <a:p>
            <a:pPr marL="0" indent="0" algn="l" rtl="0">
              <a:buNone/>
            </a:pPr>
            <a:endParaRPr lang="en-US" dirty="0"/>
          </a:p>
          <a:p>
            <a:pPr marL="0" indent="0" algn="just" rtl="0">
              <a:buNone/>
            </a:pPr>
            <a:endParaRPr lang="en-US" dirty="0"/>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graphicFrame>
        <p:nvGraphicFramePr>
          <p:cNvPr id="3" name="جدول 2"/>
          <p:cNvGraphicFramePr>
            <a:graphicFrameLocks noGrp="1"/>
          </p:cNvGraphicFramePr>
          <p:nvPr>
            <p:extLst>
              <p:ext uri="{D42A27DB-BD31-4B8C-83A1-F6EECF244321}">
                <p14:modId xmlns:p14="http://schemas.microsoft.com/office/powerpoint/2010/main" val="364055189"/>
              </p:ext>
            </p:extLst>
          </p:nvPr>
        </p:nvGraphicFramePr>
        <p:xfrm>
          <a:off x="1933331" y="2996955"/>
          <a:ext cx="5374971" cy="2088230"/>
        </p:xfrm>
        <a:graphic>
          <a:graphicData uri="http://schemas.openxmlformats.org/drawingml/2006/table">
            <a:tbl>
              <a:tblPr firstRow="1" firstCol="1" bandRow="1">
                <a:tableStyleId>{5C22544A-7EE6-4342-B048-85BDC9FD1C3A}</a:tableStyleId>
              </a:tblPr>
              <a:tblGrid>
                <a:gridCol w="826239"/>
                <a:gridCol w="758122"/>
                <a:gridCol w="758122"/>
                <a:gridCol w="758122"/>
                <a:gridCol w="758122"/>
                <a:gridCol w="758122"/>
                <a:gridCol w="758122"/>
              </a:tblGrid>
              <a:tr h="417646">
                <a:tc>
                  <a:txBody>
                    <a:bodyPr/>
                    <a:lstStyle/>
                    <a:p>
                      <a:pPr algn="just">
                        <a:lnSpc>
                          <a:spcPct val="150000"/>
                        </a:lnSpc>
                        <a:spcAft>
                          <a:spcPts val="0"/>
                        </a:spcAft>
                      </a:pPr>
                      <a:r>
                        <a:rPr lang="en-MY" sz="1200" dirty="0">
                          <a:effectLst/>
                        </a:rPr>
                        <a:t> </a:t>
                      </a:r>
                      <a:endParaRPr lang="en-US" sz="1100" dirty="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d1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d2</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dirty="0">
                          <a:effectLst/>
                        </a:rPr>
                        <a:t>d3</a:t>
                      </a:r>
                      <a:endParaRPr lang="en-US" sz="1100" dirty="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d4</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d5</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d6 . . .</a:t>
                      </a:r>
                      <a:endParaRPr lang="en-US" sz="1100">
                        <a:effectLst/>
                        <a:latin typeface="Calibri"/>
                        <a:ea typeface="Calibri"/>
                        <a:cs typeface="Arial"/>
                      </a:endParaRPr>
                    </a:p>
                  </a:txBody>
                  <a:tcPr marL="68580" marR="68580" marT="0" marB="0" anchor="ctr"/>
                </a:tc>
              </a:tr>
              <a:tr h="417646">
                <a:tc>
                  <a:txBody>
                    <a:bodyPr/>
                    <a:lstStyle/>
                    <a:p>
                      <a:pPr algn="just">
                        <a:lnSpc>
                          <a:spcPct val="150000"/>
                        </a:lnSpc>
                        <a:spcAft>
                          <a:spcPts val="0"/>
                        </a:spcAft>
                      </a:pPr>
                      <a:r>
                        <a:rPr lang="en-MY" sz="1200">
                          <a:effectLst/>
                        </a:rPr>
                        <a:t>Antony </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r>
              <a:tr h="417646">
                <a:tc>
                  <a:txBody>
                    <a:bodyPr/>
                    <a:lstStyle/>
                    <a:p>
                      <a:pPr algn="just">
                        <a:lnSpc>
                          <a:spcPct val="150000"/>
                        </a:lnSpc>
                        <a:spcAft>
                          <a:spcPts val="0"/>
                        </a:spcAft>
                      </a:pPr>
                      <a:r>
                        <a:rPr lang="en-MY" sz="1200">
                          <a:effectLst/>
                        </a:rPr>
                        <a:t>Brutus </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r>
              <a:tr h="417646">
                <a:tc>
                  <a:txBody>
                    <a:bodyPr/>
                    <a:lstStyle/>
                    <a:p>
                      <a:pPr algn="just">
                        <a:lnSpc>
                          <a:spcPct val="150000"/>
                        </a:lnSpc>
                        <a:spcAft>
                          <a:spcPts val="0"/>
                        </a:spcAft>
                      </a:pPr>
                      <a:r>
                        <a:rPr lang="en-MY" sz="1200">
                          <a:effectLst/>
                        </a:rPr>
                        <a:t>Caesar </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r>
              <a:tr h="417646">
                <a:tc>
                  <a:txBody>
                    <a:bodyPr/>
                    <a:lstStyle/>
                    <a:p>
                      <a:pPr algn="just">
                        <a:lnSpc>
                          <a:spcPct val="150000"/>
                        </a:lnSpc>
                        <a:spcAft>
                          <a:spcPts val="0"/>
                        </a:spcAft>
                      </a:pPr>
                      <a:r>
                        <a:rPr lang="en-MY" sz="1200">
                          <a:effectLst/>
                        </a:rPr>
                        <a:t>Calpurnia</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1</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a:effectLst/>
                        </a:rPr>
                        <a:t>0</a:t>
                      </a:r>
                      <a:endParaRPr lang="en-US" sz="1100">
                        <a:effectLst/>
                        <a:latin typeface="Calibri"/>
                        <a:ea typeface="Calibri"/>
                        <a:cs typeface="Arial"/>
                      </a:endParaRPr>
                    </a:p>
                  </a:txBody>
                  <a:tcPr marL="68580" marR="68580" marT="0" marB="0" anchor="ctr"/>
                </a:tc>
                <a:tc>
                  <a:txBody>
                    <a:bodyPr/>
                    <a:lstStyle/>
                    <a:p>
                      <a:pPr algn="ctr">
                        <a:lnSpc>
                          <a:spcPct val="150000"/>
                        </a:lnSpc>
                        <a:spcAft>
                          <a:spcPts val="0"/>
                        </a:spcAft>
                      </a:pPr>
                      <a:r>
                        <a:rPr lang="en-MY" sz="1200" dirty="0">
                          <a:effectLst/>
                        </a:rPr>
                        <a:t>0</a:t>
                      </a:r>
                      <a:endParaRPr lang="en-US" sz="1100" dirty="0">
                        <a:effectLst/>
                        <a:latin typeface="Calibri"/>
                        <a:ea typeface="Calibri"/>
                        <a:cs typeface="Arial"/>
                      </a:endParaRPr>
                    </a:p>
                  </a:txBody>
                  <a:tcPr marL="68580" marR="68580" marT="0" marB="0" anchor="ctr"/>
                </a:tc>
              </a:tr>
            </a:tbl>
          </a:graphicData>
        </a:graphic>
      </p:graphicFrame>
      <p:sp>
        <p:nvSpPr>
          <p:cNvPr id="6" name="عنصر نائب للمحتوى 2"/>
          <p:cNvSpPr txBox="1">
            <a:spLocks/>
          </p:cNvSpPr>
          <p:nvPr/>
        </p:nvSpPr>
        <p:spPr>
          <a:xfrm>
            <a:off x="457200" y="5343952"/>
            <a:ext cx="8229600" cy="1512168"/>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MY" dirty="0"/>
              <a:t>Hence, the documents that contain “Brutus” and “Caesar” but do not contain “</a:t>
            </a:r>
            <a:r>
              <a:rPr lang="en-MY" dirty="0" err="1"/>
              <a:t>Calpurnia”are</a:t>
            </a:r>
            <a:r>
              <a:rPr lang="en-MY" dirty="0"/>
              <a:t>:</a:t>
            </a:r>
            <a:endParaRPr lang="en-US" dirty="0"/>
          </a:p>
          <a:p>
            <a:pPr algn="l" rtl="0"/>
            <a:r>
              <a:rPr lang="en-MY" dirty="0"/>
              <a:t>110100 and 110111 and 101111 = 100100 in words, d1, d4.</a:t>
            </a:r>
            <a:endParaRPr lang="en-US" dirty="0"/>
          </a:p>
          <a:p>
            <a:pPr marL="0" indent="0" algn="l" rtl="0">
              <a:buNone/>
            </a:pPr>
            <a:endParaRPr lang="en-US" dirty="0"/>
          </a:p>
          <a:p>
            <a:pPr marL="0" indent="0" algn="just" rtl="0">
              <a:buNone/>
            </a:pPr>
            <a:endParaRPr lang="en-US" dirty="0"/>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2283254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rtl="0"/>
            <a:r>
              <a:rPr lang="en-US" b="1" dirty="0">
                <a:solidFill>
                  <a:srgbClr val="FF0000"/>
                </a:solidFill>
              </a:rPr>
              <a:t>Problems with index</a:t>
            </a:r>
            <a:endParaRPr lang="en-US" dirty="0">
              <a:solidFill>
                <a:srgbClr val="FF0000"/>
              </a:solidFill>
            </a:endParaRPr>
          </a:p>
        </p:txBody>
      </p:sp>
      <p:sp>
        <p:nvSpPr>
          <p:cNvPr id="5" name="عنصر نائب للمحتوى 2"/>
          <p:cNvSpPr txBox="1">
            <a:spLocks/>
          </p:cNvSpPr>
          <p:nvPr/>
        </p:nvSpPr>
        <p:spPr>
          <a:xfrm>
            <a:off x="611560" y="1628800"/>
            <a:ext cx="8229600" cy="4608512"/>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MY" dirty="0"/>
              <a:t>Usually IR is done from a very large document collection (or “corpus”). For instance,</a:t>
            </a:r>
            <a:endParaRPr lang="en-US" dirty="0"/>
          </a:p>
          <a:p>
            <a:pPr marL="0" indent="0" algn="l" rtl="0">
              <a:buNone/>
            </a:pPr>
            <a:r>
              <a:rPr lang="en-MY" dirty="0"/>
              <a:t>assume we have:</a:t>
            </a:r>
            <a:endParaRPr lang="en-US" dirty="0"/>
          </a:p>
          <a:p>
            <a:pPr marL="0" indent="0" algn="l" rtl="0">
              <a:buNone/>
            </a:pPr>
            <a:r>
              <a:rPr lang="en-MY" dirty="0"/>
              <a:t> </a:t>
            </a:r>
            <a:endParaRPr lang="en-US" dirty="0"/>
          </a:p>
          <a:p>
            <a:pPr algn="l" rtl="0"/>
            <a:r>
              <a:rPr lang="en-MY" dirty="0"/>
              <a:t>_ 1 million documents,</a:t>
            </a:r>
            <a:endParaRPr lang="en-US" dirty="0"/>
          </a:p>
          <a:p>
            <a:pPr algn="l" rtl="0"/>
            <a:r>
              <a:rPr lang="en-MY" dirty="0"/>
              <a:t>_ each document is about 1,000 words (2-3 book pages),</a:t>
            </a:r>
            <a:endParaRPr lang="en-US" dirty="0"/>
          </a:p>
          <a:p>
            <a:pPr algn="l" rtl="0"/>
            <a:r>
              <a:rPr lang="en-MY" dirty="0"/>
              <a:t>_ each word is about 6 bytes.</a:t>
            </a:r>
            <a:endParaRPr lang="en-US" dirty="0"/>
          </a:p>
          <a:p>
            <a:pPr algn="l" rtl="0"/>
            <a:r>
              <a:rPr lang="en-MY" dirty="0"/>
              <a:t>_ Then, the document collection is about 6 gigabytes (GB) size.</a:t>
            </a:r>
            <a:endParaRPr lang="en-US" dirty="0"/>
          </a:p>
          <a:p>
            <a:pPr algn="l" rtl="0"/>
            <a:r>
              <a:rPr lang="en-MY" dirty="0"/>
              <a:t>_ With around 500,000 distinct terms</a:t>
            </a:r>
            <a:endParaRPr lang="en-US" dirty="0"/>
          </a:p>
          <a:p>
            <a:pPr marL="0" indent="0" algn="l" rtl="0">
              <a:buNone/>
            </a:pPr>
            <a:endParaRPr lang="en-US" dirty="0"/>
          </a:p>
          <a:p>
            <a:pPr marL="0" indent="0" algn="just" rtl="0">
              <a:buNone/>
            </a:pPr>
            <a:endParaRPr lang="en-US" dirty="0"/>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2495036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rtl="0"/>
            <a:r>
              <a:rPr lang="en-US" b="1" dirty="0">
                <a:solidFill>
                  <a:srgbClr val="FF0000"/>
                </a:solidFill>
              </a:rPr>
              <a:t>Problems with index</a:t>
            </a:r>
            <a:endParaRPr lang="en-US" dirty="0">
              <a:solidFill>
                <a:srgbClr val="FF0000"/>
              </a:solidFill>
            </a:endParaRPr>
          </a:p>
        </p:txBody>
      </p:sp>
      <p:sp>
        <p:nvSpPr>
          <p:cNvPr id="5" name="عنصر نائب للمحتوى 2"/>
          <p:cNvSpPr txBox="1">
            <a:spLocks/>
          </p:cNvSpPr>
          <p:nvPr/>
        </p:nvSpPr>
        <p:spPr>
          <a:xfrm>
            <a:off x="611560" y="1628800"/>
            <a:ext cx="8229600" cy="4608512"/>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MY" dirty="0"/>
              <a:t>The term-document matrix would be too big: 500K * 1M matrix has half-a-trillion 0’s and 1’s.</a:t>
            </a:r>
            <a:endParaRPr lang="en-US" dirty="0"/>
          </a:p>
          <a:p>
            <a:pPr algn="l" rtl="0"/>
            <a:r>
              <a:rPr lang="en-MY" dirty="0"/>
              <a:t>They would not fit in a computer’s memory.</a:t>
            </a:r>
            <a:endParaRPr lang="en-US" dirty="0"/>
          </a:p>
          <a:p>
            <a:pPr algn="l" rtl="0"/>
            <a:r>
              <a:rPr lang="en-MY" dirty="0"/>
              <a:t>The 0’s could be many (sparse data). It might be better to record only the things that do occur, that is, the 1’s. This is the idea behind “inverted index”.</a:t>
            </a:r>
            <a:endParaRPr lang="en-US" dirty="0"/>
          </a:p>
          <a:p>
            <a:pPr marL="0" indent="0" algn="l" rtl="0">
              <a:buNone/>
            </a:pPr>
            <a:endParaRPr lang="en-US" dirty="0"/>
          </a:p>
          <a:p>
            <a:pPr marL="0" indent="0" algn="just" rtl="0">
              <a:buNone/>
            </a:pPr>
            <a:endParaRPr lang="en-US" dirty="0"/>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2512209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1" algn="ctr" rtl="1">
              <a:spcBef>
                <a:spcPct val="0"/>
              </a:spcBef>
            </a:pPr>
            <a:r>
              <a:rPr lang="en-MY" sz="3600" b="1" dirty="0">
                <a:solidFill>
                  <a:srgbClr val="FF0000"/>
                </a:solidFill>
              </a:rPr>
              <a:t>Information Retrieval Models</a:t>
            </a:r>
            <a:r>
              <a:rPr lang="en-US" sz="3600" dirty="0">
                <a:solidFill>
                  <a:srgbClr val="FF0000"/>
                </a:solidFill>
              </a:rPr>
              <a:t/>
            </a:r>
            <a:br>
              <a:rPr lang="en-US" sz="3600" dirty="0">
                <a:solidFill>
                  <a:srgbClr val="FF0000"/>
                </a:solidFill>
              </a:rPr>
            </a:br>
            <a:r>
              <a:rPr lang="en-US" b="1" dirty="0"/>
              <a:t/>
            </a:r>
            <a:br>
              <a:rPr lang="en-US" b="1" dirty="0"/>
            </a:br>
            <a:endParaRPr lang="ar-IQ" dirty="0"/>
          </a:p>
        </p:txBody>
      </p:sp>
      <p:sp>
        <p:nvSpPr>
          <p:cNvPr id="5" name="عنصر نائب للمحتوى 2"/>
          <p:cNvSpPr txBox="1">
            <a:spLocks/>
          </p:cNvSpPr>
          <p:nvPr/>
        </p:nvSpPr>
        <p:spPr>
          <a:xfrm>
            <a:off x="611560" y="1628800"/>
            <a:ext cx="8229600" cy="367240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rtl="0"/>
            <a:r>
              <a:rPr lang="en-US" b="1" dirty="0"/>
              <a:t>A model is an abstract representation of a process or object</a:t>
            </a:r>
            <a:endParaRPr lang="en-US" sz="2800" dirty="0"/>
          </a:p>
          <a:p>
            <a:pPr lvl="1" algn="l" rtl="0">
              <a:buClr>
                <a:srgbClr val="0070C0"/>
              </a:buClr>
            </a:pPr>
            <a:r>
              <a:rPr lang="en-US" dirty="0"/>
              <a:t>Used to study properties, draw conclusions, make predictions</a:t>
            </a:r>
            <a:endParaRPr lang="en-US" sz="2400" dirty="0"/>
          </a:p>
          <a:p>
            <a:pPr lvl="1" algn="l" rtl="0">
              <a:buClr>
                <a:srgbClr val="0070C0"/>
              </a:buClr>
            </a:pPr>
            <a:r>
              <a:rPr lang="en-US" dirty="0"/>
              <a:t>The quality of the conclusions depends upon how closely the model represents reality</a:t>
            </a:r>
            <a:endParaRPr lang="en-US" sz="2400"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351858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US" sz="3200" b="1" dirty="0">
                <a:solidFill>
                  <a:srgbClr val="FF0000"/>
                </a:solidFill>
              </a:rPr>
              <a:t>Exact Match</a:t>
            </a:r>
            <a:r>
              <a:rPr lang="en-US" sz="3200" dirty="0">
                <a:solidFill>
                  <a:srgbClr val="FF0000"/>
                </a:solidFill>
              </a:rPr>
              <a:t/>
            </a:r>
            <a:br>
              <a:rPr lang="en-US" sz="3200" dirty="0">
                <a:solidFill>
                  <a:srgbClr val="FF0000"/>
                </a:solidFill>
              </a:rPr>
            </a:br>
            <a:r>
              <a:rPr lang="en-US" b="1" dirty="0"/>
              <a:t/>
            </a:r>
            <a:br>
              <a:rPr lang="en-US" b="1" dirty="0"/>
            </a:br>
            <a:endParaRPr lang="ar-IQ" dirty="0"/>
          </a:p>
        </p:txBody>
      </p:sp>
      <p:sp>
        <p:nvSpPr>
          <p:cNvPr id="5" name="عنصر نائب للمحتوى 2"/>
          <p:cNvSpPr txBox="1">
            <a:spLocks/>
          </p:cNvSpPr>
          <p:nvPr/>
        </p:nvSpPr>
        <p:spPr>
          <a:xfrm>
            <a:off x="611560" y="1628800"/>
            <a:ext cx="8229600" cy="367240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l" rtl="0"/>
            <a:r>
              <a:rPr lang="en-US" dirty="0" smtClean="0"/>
              <a:t>Query specifies precise retrieval criteria</a:t>
            </a:r>
            <a:endParaRPr lang="en-US" sz="2800" dirty="0" smtClean="0"/>
          </a:p>
          <a:p>
            <a:pPr lvl="0" algn="l" rtl="0"/>
            <a:r>
              <a:rPr lang="en-US" dirty="0" smtClean="0"/>
              <a:t>Every </a:t>
            </a:r>
            <a:r>
              <a:rPr lang="en-US" dirty="0"/>
              <a:t>document either matches or fails to match query</a:t>
            </a:r>
            <a:endParaRPr lang="en-US" sz="2800" dirty="0"/>
          </a:p>
          <a:p>
            <a:pPr lvl="0" algn="l" rtl="0"/>
            <a:r>
              <a:rPr lang="en-US" dirty="0"/>
              <a:t>Result is a set of documents</a:t>
            </a:r>
            <a:endParaRPr lang="en-US" sz="2800" dirty="0"/>
          </a:p>
          <a:p>
            <a:pPr lvl="1" algn="l" rtl="0">
              <a:buClr>
                <a:srgbClr val="FF0000"/>
              </a:buClr>
            </a:pPr>
            <a:r>
              <a:rPr lang="en-US" dirty="0">
                <a:solidFill>
                  <a:srgbClr val="00B0F0"/>
                </a:solidFill>
              </a:rPr>
              <a:t>Usually in no particular order</a:t>
            </a:r>
            <a:endParaRPr lang="en-US" sz="2400" dirty="0">
              <a:solidFill>
                <a:srgbClr val="00B0F0"/>
              </a:solidFill>
            </a:endParaRPr>
          </a:p>
          <a:p>
            <a:pPr lvl="1" algn="l" rtl="0">
              <a:buClr>
                <a:srgbClr val="FF0000"/>
              </a:buClr>
            </a:pPr>
            <a:r>
              <a:rPr lang="en-US" dirty="0" smtClean="0">
                <a:solidFill>
                  <a:srgbClr val="00B0F0"/>
                </a:solidFill>
              </a:rPr>
              <a:t>Often in reverse-chronological order</a:t>
            </a:r>
            <a:endParaRPr lang="en-US" sz="2400" dirty="0" smtClean="0">
              <a:solidFill>
                <a:srgbClr val="00B0F0"/>
              </a:solidFill>
            </a:endParaRPr>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77249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US" sz="3200" b="1" dirty="0">
                <a:solidFill>
                  <a:srgbClr val="FF0000"/>
                </a:solidFill>
              </a:rPr>
              <a:t>Best Match</a:t>
            </a:r>
            <a:r>
              <a:rPr lang="en-US" sz="3200" dirty="0"/>
              <a:t/>
            </a:r>
            <a:br>
              <a:rPr lang="en-US" sz="3200" dirty="0"/>
            </a:br>
            <a:r>
              <a:rPr lang="en-US" b="1" dirty="0"/>
              <a:t/>
            </a:r>
            <a:br>
              <a:rPr lang="en-US" b="1" dirty="0"/>
            </a:br>
            <a:endParaRPr lang="ar-IQ" dirty="0"/>
          </a:p>
        </p:txBody>
      </p:sp>
      <p:sp>
        <p:nvSpPr>
          <p:cNvPr id="5" name="عنصر نائب للمحتوى 2"/>
          <p:cNvSpPr txBox="1">
            <a:spLocks/>
          </p:cNvSpPr>
          <p:nvPr/>
        </p:nvSpPr>
        <p:spPr>
          <a:xfrm>
            <a:off x="611560" y="1628800"/>
            <a:ext cx="8229600" cy="367240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l" rtl="0">
              <a:buClr>
                <a:srgbClr val="0070C0"/>
              </a:buClr>
            </a:pPr>
            <a:r>
              <a:rPr lang="en-US" dirty="0"/>
              <a:t>Query describes retrieval criteria for desired documents</a:t>
            </a:r>
          </a:p>
          <a:p>
            <a:pPr lvl="0" algn="l" rtl="0">
              <a:buClr>
                <a:srgbClr val="0070C0"/>
              </a:buClr>
            </a:pPr>
            <a:r>
              <a:rPr lang="en-US" dirty="0"/>
              <a:t>Every document matches a query </a:t>
            </a:r>
            <a:r>
              <a:rPr lang="en-US" u="sng" dirty="0"/>
              <a:t>to some degree</a:t>
            </a:r>
            <a:endParaRPr lang="en-US" dirty="0"/>
          </a:p>
          <a:p>
            <a:pPr lvl="0" algn="l" rtl="0">
              <a:buClr>
                <a:srgbClr val="0070C0"/>
              </a:buClr>
            </a:pPr>
            <a:r>
              <a:rPr lang="en-US" dirty="0"/>
              <a:t>Result is a ranked list of documents, “best” first</a:t>
            </a:r>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186356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1" algn="ctr" rtl="1">
              <a:spcBef>
                <a:spcPct val="0"/>
              </a:spcBef>
            </a:pPr>
            <a:r>
              <a:rPr lang="en-MY" sz="3200" b="1" dirty="0" smtClean="0">
                <a:solidFill>
                  <a:srgbClr val="FF0000"/>
                </a:solidFill>
              </a:rPr>
              <a:t>Information Retrieval Models</a:t>
            </a:r>
            <a:endParaRPr lang="ar-IQ" dirty="0"/>
          </a:p>
        </p:txBody>
      </p:sp>
      <p:sp>
        <p:nvSpPr>
          <p:cNvPr id="5" name="عنصر نائب للمحتوى 2"/>
          <p:cNvSpPr txBox="1">
            <a:spLocks/>
          </p:cNvSpPr>
          <p:nvPr/>
        </p:nvSpPr>
        <p:spPr>
          <a:xfrm>
            <a:off x="611560" y="1628800"/>
            <a:ext cx="8229600" cy="3672408"/>
          </a:xfrm>
          <a:prstGeom prst="rect">
            <a:avLst/>
          </a:prstGeom>
        </p:spPr>
        <p:txBody>
          <a:bodyPr>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MY" b="1" dirty="0"/>
              <a:t>Information retrieval models can be classified into :</a:t>
            </a:r>
            <a:endParaRPr lang="en-US" dirty="0"/>
          </a:p>
          <a:p>
            <a:pPr marL="1230313" indent="-514350" algn="l" rtl="0">
              <a:buClr>
                <a:srgbClr val="0070C0"/>
              </a:buClr>
              <a:buFont typeface="+mj-lt"/>
              <a:buAutoNum type="arabicPeriod"/>
            </a:pPr>
            <a:r>
              <a:rPr lang="en-MY" b="1" dirty="0"/>
              <a:t> </a:t>
            </a:r>
            <a:r>
              <a:rPr lang="en-MY" dirty="0" smtClean="0"/>
              <a:t>Boolean </a:t>
            </a:r>
            <a:r>
              <a:rPr lang="en-MY" dirty="0"/>
              <a:t>model (</a:t>
            </a:r>
            <a:r>
              <a:rPr lang="en-US" b="1" dirty="0"/>
              <a:t>Exact Match</a:t>
            </a:r>
            <a:r>
              <a:rPr lang="en-MY" dirty="0" smtClean="0"/>
              <a:t>)</a:t>
            </a:r>
          </a:p>
          <a:p>
            <a:pPr marL="1230313" lvl="0" indent="-514350" algn="l" rtl="0">
              <a:buClr>
                <a:srgbClr val="0070C0"/>
              </a:buClr>
              <a:buFont typeface="+mj-lt"/>
              <a:buAutoNum type="arabicPeriod"/>
            </a:pPr>
            <a:r>
              <a:rPr lang="en-MY" dirty="0"/>
              <a:t>Vector Space model (</a:t>
            </a:r>
            <a:r>
              <a:rPr lang="en-US" b="1" dirty="0"/>
              <a:t>Best Match</a:t>
            </a:r>
            <a:r>
              <a:rPr lang="en-MY" dirty="0"/>
              <a:t>)</a:t>
            </a:r>
            <a:endParaRPr lang="en-US" dirty="0"/>
          </a:p>
          <a:p>
            <a:pPr marL="1230313" lvl="0" indent="-514350" algn="l" rtl="0">
              <a:buClr>
                <a:srgbClr val="0070C0"/>
              </a:buClr>
              <a:buFont typeface="+mj-lt"/>
              <a:buAutoNum type="arabicPeriod"/>
            </a:pPr>
            <a:r>
              <a:rPr lang="en-MY" dirty="0"/>
              <a:t>Probabilistic model  (</a:t>
            </a:r>
            <a:r>
              <a:rPr lang="en-MY" b="1" dirty="0"/>
              <a:t>Best Match</a:t>
            </a:r>
            <a:r>
              <a:rPr lang="en-MY" dirty="0"/>
              <a:t>)</a:t>
            </a:r>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960278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Boolean model</a:t>
            </a:r>
            <a:endParaRPr lang="en-US" sz="4000" dirty="0">
              <a:solidFill>
                <a:srgbClr val="FF0000"/>
              </a:solidFill>
            </a:endParaRPr>
          </a:p>
        </p:txBody>
      </p:sp>
      <p:sp>
        <p:nvSpPr>
          <p:cNvPr id="5" name="عنصر نائب للمحتوى 2"/>
          <p:cNvSpPr txBox="1">
            <a:spLocks/>
          </p:cNvSpPr>
          <p:nvPr/>
        </p:nvSpPr>
        <p:spPr>
          <a:xfrm>
            <a:off x="611560" y="1628800"/>
            <a:ext cx="8229600" cy="3672408"/>
          </a:xfrm>
          <a:prstGeom prst="rect">
            <a:avLst/>
          </a:prstGeom>
        </p:spPr>
        <p:txBody>
          <a:bodyPr>
            <a:normAutofit fontScale="85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en-MY" dirty="0"/>
              <a:t>The model can be explained by thinking of a query term as a unambiguous definition of a set of documents.</a:t>
            </a:r>
            <a:endParaRPr lang="en-US" dirty="0"/>
          </a:p>
          <a:p>
            <a:pPr marL="0" indent="0" algn="just" rtl="0">
              <a:buNone/>
            </a:pPr>
            <a:r>
              <a:rPr lang="en-MY" dirty="0"/>
              <a:t> </a:t>
            </a:r>
            <a:endParaRPr lang="en-US" dirty="0"/>
          </a:p>
          <a:p>
            <a:pPr marL="722313" lvl="0" algn="just" rtl="0">
              <a:buClr>
                <a:srgbClr val="0070C0"/>
              </a:buClr>
            </a:pPr>
            <a:r>
              <a:rPr lang="en-MY" dirty="0"/>
              <a:t>Documents are sets of terms</a:t>
            </a:r>
            <a:endParaRPr lang="en-US" dirty="0"/>
          </a:p>
          <a:p>
            <a:pPr marL="722313" lvl="0" algn="just" rtl="0">
              <a:buClr>
                <a:srgbClr val="0070C0"/>
              </a:buClr>
            </a:pPr>
            <a:r>
              <a:rPr lang="en-MY" dirty="0"/>
              <a:t>Queries are Boolean expressions on terms.</a:t>
            </a:r>
            <a:endParaRPr lang="en-US" dirty="0"/>
          </a:p>
          <a:p>
            <a:pPr marL="722313" lvl="0" algn="just" rtl="0">
              <a:buClr>
                <a:srgbClr val="0070C0"/>
              </a:buClr>
            </a:pPr>
            <a:r>
              <a:rPr lang="en-MY" dirty="0"/>
              <a:t>Queries are index terms linked by AND, OR, or NOT.</a:t>
            </a:r>
            <a:endParaRPr lang="en-US" dirty="0"/>
          </a:p>
          <a:p>
            <a:pPr marL="722313" lvl="0" algn="just" rtl="0">
              <a:buClr>
                <a:srgbClr val="0070C0"/>
              </a:buClr>
            </a:pPr>
            <a:r>
              <a:rPr lang="en-MY" dirty="0"/>
              <a:t>It is an exact match model, which implies that a document is retrieved if and only if it matches the description of the query term set .</a:t>
            </a:r>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3056624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Example 1: </a:t>
            </a:r>
            <a:r>
              <a:rPr lang="en-MY" b="1" dirty="0" smtClean="0">
                <a:solidFill>
                  <a:srgbClr val="FF0000"/>
                </a:solidFill>
              </a:rPr>
              <a:t>Boolean model</a:t>
            </a:r>
            <a:endParaRPr lang="en-US" sz="4000" dirty="0">
              <a:solidFill>
                <a:srgbClr val="FF0000"/>
              </a:solidFill>
            </a:endParaRPr>
          </a:p>
        </p:txBody>
      </p:sp>
      <p:sp>
        <p:nvSpPr>
          <p:cNvPr id="5" name="عنصر نائب للمحتوى 2"/>
          <p:cNvSpPr txBox="1">
            <a:spLocks/>
          </p:cNvSpPr>
          <p:nvPr/>
        </p:nvSpPr>
        <p:spPr>
          <a:xfrm>
            <a:off x="611560" y="1628800"/>
            <a:ext cx="8229600" cy="4752528"/>
          </a:xfrm>
          <a:prstGeom prst="rect">
            <a:avLst/>
          </a:prstGeom>
        </p:spPr>
        <p:txBody>
          <a:bodyPr>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MY" dirty="0"/>
              <a:t>D1= “computer information retrieval”</a:t>
            </a:r>
            <a:endParaRPr lang="en-US" dirty="0"/>
          </a:p>
          <a:p>
            <a:pPr marL="0" indent="0" algn="l" rtl="0">
              <a:buNone/>
            </a:pPr>
            <a:r>
              <a:rPr lang="en-MY" dirty="0"/>
              <a:t>D2= “computer retrieval”</a:t>
            </a:r>
            <a:endParaRPr lang="en-US" dirty="0"/>
          </a:p>
          <a:p>
            <a:pPr marL="0" indent="0" algn="l" rtl="0">
              <a:buNone/>
            </a:pPr>
            <a:r>
              <a:rPr lang="en-MY" dirty="0"/>
              <a:t>D3= “information”</a:t>
            </a:r>
            <a:endParaRPr lang="en-US" dirty="0"/>
          </a:p>
          <a:p>
            <a:pPr marL="0" indent="0" algn="l" rtl="0">
              <a:buNone/>
            </a:pPr>
            <a:r>
              <a:rPr lang="en-MY" dirty="0"/>
              <a:t>D4= “computer information”</a:t>
            </a:r>
            <a:endParaRPr lang="en-US" dirty="0"/>
          </a:p>
          <a:p>
            <a:pPr marL="0" indent="0" algn="l" rtl="0">
              <a:buNone/>
            </a:pPr>
            <a:r>
              <a:rPr lang="en-MY" dirty="0"/>
              <a:t>Q1= “information AND retrieval”</a:t>
            </a:r>
            <a:endParaRPr lang="en-US" dirty="0"/>
          </a:p>
          <a:p>
            <a:pPr marL="0" indent="0" algn="l" rtl="0">
              <a:buNone/>
            </a:pPr>
            <a:r>
              <a:rPr lang="en-MY" dirty="0"/>
              <a:t>Q2 = “information BUT NOT Computer</a:t>
            </a:r>
            <a:r>
              <a:rPr lang="en-MY" dirty="0" smtClean="0"/>
              <a:t>”.</a:t>
            </a:r>
          </a:p>
          <a:p>
            <a:pPr marL="0" indent="0" algn="l" rtl="0">
              <a:buNone/>
            </a:pPr>
            <a:endParaRPr lang="en-MY" dirty="0" smtClean="0"/>
          </a:p>
          <a:p>
            <a:pPr algn="l" rtl="0"/>
            <a:r>
              <a:rPr lang="en-MY" b="1" dirty="0"/>
              <a:t>Answer:</a:t>
            </a:r>
            <a:endParaRPr lang="en-US" dirty="0"/>
          </a:p>
          <a:p>
            <a:pPr marL="722313" algn="l" rtl="0"/>
            <a:r>
              <a:rPr lang="en-MY" dirty="0" smtClean="0"/>
              <a:t>Q1</a:t>
            </a:r>
            <a:r>
              <a:rPr lang="en-MY" dirty="0"/>
              <a:t>= “information AND retrieval”                        D1</a:t>
            </a:r>
            <a:endParaRPr lang="en-US" dirty="0"/>
          </a:p>
          <a:p>
            <a:pPr marL="722313" algn="l" rtl="0"/>
            <a:r>
              <a:rPr lang="en-MY" dirty="0"/>
              <a:t>Q2 = “information BUT NOT Computer”            D3</a:t>
            </a:r>
            <a:endParaRPr lang="en-US" dirty="0"/>
          </a:p>
          <a:p>
            <a:pPr marL="0" indent="0" algn="l" rtl="0">
              <a:buNone/>
            </a:pPr>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572354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Example </a:t>
            </a:r>
            <a:r>
              <a:rPr lang="en-MY" b="1" dirty="0" smtClean="0">
                <a:solidFill>
                  <a:srgbClr val="FF0000"/>
                </a:solidFill>
              </a:rPr>
              <a:t>2: Boolean model</a:t>
            </a:r>
            <a:endParaRPr lang="en-US" sz="4000" dirty="0">
              <a:solidFill>
                <a:srgbClr val="FF0000"/>
              </a:solidFill>
            </a:endParaRPr>
          </a:p>
        </p:txBody>
      </p:sp>
      <p:sp>
        <p:nvSpPr>
          <p:cNvPr id="5" name="عنصر نائب للمحتوى 2"/>
          <p:cNvSpPr txBox="1">
            <a:spLocks/>
          </p:cNvSpPr>
          <p:nvPr/>
        </p:nvSpPr>
        <p:spPr>
          <a:xfrm>
            <a:off x="611560" y="1628800"/>
            <a:ext cx="8229600" cy="4752528"/>
          </a:xfrm>
          <a:prstGeom prst="rect">
            <a:avLst/>
          </a:prstGeom>
        </p:spPr>
        <p:txBody>
          <a:bodyPr>
            <a:normAutofit fontScale="70000" lnSpcReduction="2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0"/>
            <a:r>
              <a:rPr lang="en-US" b="1" dirty="0"/>
              <a:t>Doc 1</a:t>
            </a:r>
            <a:r>
              <a:rPr lang="en-US" dirty="0"/>
              <a:t>: “Computers have brought the world to our fingertips. We will try to understand at a basic level the science -- old and new -- underlying this new Computational Universe. Our quest takes us on a broad sweep of scientific knowledge and related technologies… Ultimately, this study makes us look a new at ourselves -- our genome; language; music; "knowledge"; and, above all, the mystery of our intelligence. </a:t>
            </a:r>
          </a:p>
          <a:p>
            <a:pPr algn="just" rtl="0"/>
            <a:r>
              <a:rPr lang="en-US" dirty="0"/>
              <a:t> </a:t>
            </a:r>
          </a:p>
          <a:p>
            <a:pPr algn="just" rtl="0"/>
            <a:r>
              <a:rPr lang="en-US" b="1" dirty="0"/>
              <a:t>Doc 2: </a:t>
            </a:r>
            <a:r>
              <a:rPr lang="en-US" dirty="0"/>
              <a:t>“An introduction to computer science in the context of scientific, engineering, and commercial applications. The goal of the course is to teach basic principles and practical issues, while at the same time preparing students to use computers effectively for applications in computer science …” </a:t>
            </a:r>
          </a:p>
          <a:p>
            <a:pPr algn="just" rtl="0"/>
            <a:r>
              <a:rPr lang="en-US" dirty="0"/>
              <a:t> </a:t>
            </a:r>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362404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MY" b="1" dirty="0">
                <a:solidFill>
                  <a:srgbClr val="FF0000"/>
                </a:solidFill>
              </a:rPr>
              <a:t>Example </a:t>
            </a:r>
            <a:r>
              <a:rPr lang="en-MY" b="1" dirty="0" smtClean="0">
                <a:solidFill>
                  <a:srgbClr val="FF0000"/>
                </a:solidFill>
              </a:rPr>
              <a:t>2: Boolean model</a:t>
            </a:r>
            <a:endParaRPr lang="en-US" sz="4000" dirty="0">
              <a:solidFill>
                <a:srgbClr val="FF0000"/>
              </a:solidFill>
            </a:endParaRPr>
          </a:p>
        </p:txBody>
      </p:sp>
      <p:sp>
        <p:nvSpPr>
          <p:cNvPr id="5" name="عنصر نائب للمحتوى 2"/>
          <p:cNvSpPr txBox="1">
            <a:spLocks/>
          </p:cNvSpPr>
          <p:nvPr/>
        </p:nvSpPr>
        <p:spPr>
          <a:xfrm>
            <a:off x="611560" y="1628800"/>
            <a:ext cx="8229600" cy="3024336"/>
          </a:xfrm>
          <a:prstGeom prst="rect">
            <a:avLst/>
          </a:prstGeom>
        </p:spPr>
        <p:txBody>
          <a:bodyPr>
            <a:normAutofit fontScale="925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rtl="0"/>
            <a:r>
              <a:rPr lang="en-US" dirty="0"/>
              <a:t>Query: (principles AND knowledge) OR (science AND engineering</a:t>
            </a:r>
            <a:r>
              <a:rPr lang="en-US" dirty="0" smtClean="0"/>
              <a:t>)</a:t>
            </a:r>
          </a:p>
          <a:p>
            <a:pPr marL="0" indent="0" algn="l" rtl="0">
              <a:buNone/>
            </a:pPr>
            <a:endParaRPr lang="en-US" dirty="0"/>
          </a:p>
          <a:p>
            <a:pPr marL="715963" indent="0" algn="l" rtl="0">
              <a:buNone/>
            </a:pPr>
            <a:r>
              <a:rPr lang="en-US" dirty="0">
                <a:solidFill>
                  <a:srgbClr val="FF0000"/>
                </a:solidFill>
              </a:rPr>
              <a:t>Doc </a:t>
            </a:r>
            <a:r>
              <a:rPr lang="en-US" dirty="0" smtClean="0">
                <a:solidFill>
                  <a:srgbClr val="FF0000"/>
                </a:solidFill>
              </a:rPr>
              <a:t>1  : </a:t>
            </a:r>
            <a:r>
              <a:rPr lang="en-US" dirty="0"/>
              <a:t>	</a:t>
            </a:r>
            <a:r>
              <a:rPr lang="en-US" dirty="0" smtClean="0"/>
              <a:t>0</a:t>
            </a:r>
            <a:r>
              <a:rPr lang="en-US" dirty="0"/>
              <a:t>	</a:t>
            </a:r>
            <a:r>
              <a:rPr lang="en-US" dirty="0" smtClean="0"/>
              <a:t>1</a:t>
            </a:r>
            <a:r>
              <a:rPr lang="en-US" dirty="0"/>
              <a:t>	</a:t>
            </a:r>
            <a:r>
              <a:rPr lang="en-US" dirty="0" smtClean="0"/>
              <a:t>1	 0</a:t>
            </a:r>
            <a:r>
              <a:rPr lang="en-US" dirty="0"/>
              <a:t>	FALSE</a:t>
            </a:r>
          </a:p>
          <a:p>
            <a:pPr marL="0" indent="0" algn="just" rtl="0">
              <a:buNone/>
            </a:pPr>
            <a:endParaRPr lang="en-US" dirty="0"/>
          </a:p>
          <a:p>
            <a:pPr marL="715963" indent="0" algn="just" rtl="0">
              <a:buNone/>
            </a:pPr>
            <a:r>
              <a:rPr lang="en-US" dirty="0">
                <a:solidFill>
                  <a:srgbClr val="FF0000"/>
                </a:solidFill>
              </a:rPr>
              <a:t>Doc </a:t>
            </a:r>
            <a:r>
              <a:rPr lang="en-US" dirty="0" smtClean="0">
                <a:solidFill>
                  <a:srgbClr val="FF0000"/>
                </a:solidFill>
              </a:rPr>
              <a:t>2  : </a:t>
            </a:r>
            <a:r>
              <a:rPr lang="en-US" dirty="0"/>
              <a:t>	</a:t>
            </a:r>
            <a:r>
              <a:rPr lang="en-US" dirty="0" smtClean="0"/>
              <a:t>1</a:t>
            </a:r>
            <a:r>
              <a:rPr lang="en-US" dirty="0"/>
              <a:t>	</a:t>
            </a:r>
            <a:r>
              <a:rPr lang="en-US" dirty="0" smtClean="0"/>
              <a:t>0</a:t>
            </a:r>
            <a:r>
              <a:rPr lang="en-US" dirty="0"/>
              <a:t>	</a:t>
            </a:r>
            <a:r>
              <a:rPr lang="en-US" dirty="0" smtClean="0"/>
              <a:t>1</a:t>
            </a:r>
            <a:r>
              <a:rPr lang="en-US" dirty="0"/>
              <a:t>	</a:t>
            </a:r>
            <a:r>
              <a:rPr lang="en-US" dirty="0" smtClean="0"/>
              <a:t>1</a:t>
            </a:r>
            <a:r>
              <a:rPr lang="en-US" dirty="0"/>
              <a:t>	TRUE</a:t>
            </a:r>
          </a:p>
          <a:p>
            <a:endParaRPr lang="en-US" dirty="0"/>
          </a:p>
          <a:p>
            <a:pPr marL="715963" indent="0" algn="l" rtl="0">
              <a:buClr>
                <a:srgbClr val="0070C0"/>
              </a:buClr>
              <a:buNone/>
            </a:pPr>
            <a:endParaRPr lang="en-US" dirty="0"/>
          </a:p>
          <a:p>
            <a:pPr marL="625475" indent="0" algn="just" rtl="0">
              <a:buNone/>
            </a:pPr>
            <a:endParaRPr lang="en-US" dirty="0"/>
          </a:p>
          <a:p>
            <a:pPr marL="990600" indent="-365125" algn="just" rtl="0"/>
            <a:endParaRPr lang="en-US" dirty="0"/>
          </a:p>
          <a:p>
            <a:pPr indent="282575" algn="just" rtl="0"/>
            <a:endParaRPr lang="en-US" b="1" u="sng" dirty="0"/>
          </a:p>
          <a:p>
            <a:pPr algn="just" rtl="0"/>
            <a:endParaRPr lang="ar-IQ" dirty="0"/>
          </a:p>
        </p:txBody>
      </p:sp>
    </p:spTree>
    <p:extLst>
      <p:ext uri="{BB962C8B-B14F-4D97-AF65-F5344CB8AC3E}">
        <p14:creationId xmlns:p14="http://schemas.microsoft.com/office/powerpoint/2010/main" val="2131040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552</Words>
  <Application>Microsoft Office PowerPoint</Application>
  <PresentationFormat>عرض على الشاشة (3:4)‏</PresentationFormat>
  <Paragraphs>160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Information Retrieval  </vt:lpstr>
      <vt:lpstr>Information Retrieval Models  </vt:lpstr>
      <vt:lpstr>Exact Match  </vt:lpstr>
      <vt:lpstr>Best Match  </vt:lpstr>
      <vt:lpstr>Information Retrieval Models</vt:lpstr>
      <vt:lpstr>Boolean model</vt:lpstr>
      <vt:lpstr>Example 1: Boolean model</vt:lpstr>
      <vt:lpstr>Example 2: Boolean model</vt:lpstr>
      <vt:lpstr>Example 2: Boolean model</vt:lpstr>
      <vt:lpstr>Example 3: Boolean model</vt:lpstr>
      <vt:lpstr>Example 4: INDEX</vt:lpstr>
      <vt:lpstr>Problems with index</vt:lpstr>
      <vt:lpstr>Problems with index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Retrieval System</dc:title>
  <dc:creator>Sayid Jasim</dc:creator>
  <cp:lastModifiedBy>مجموعة النفوذ</cp:lastModifiedBy>
  <cp:revision>21</cp:revision>
  <dcterms:created xsi:type="dcterms:W3CDTF">2018-10-04T06:57:30Z</dcterms:created>
  <dcterms:modified xsi:type="dcterms:W3CDTF">2019-11-13T01:54:31Z</dcterms:modified>
</cp:coreProperties>
</file>